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150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08E155-1FAB-4D4A-942A-247552BDE564}" type="datetimeFigureOut">
              <a:rPr lang="en-US" smtClean="0"/>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61258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08E155-1FAB-4D4A-942A-247552BDE564}" type="datetimeFigureOut">
              <a:rPr lang="en-US" smtClean="0"/>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3973394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08E155-1FAB-4D4A-942A-247552BDE564}" type="datetimeFigureOut">
              <a:rPr lang="en-US" smtClean="0"/>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4085720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08E155-1FAB-4D4A-942A-247552BDE564}" type="datetimeFigureOut">
              <a:rPr lang="en-US" smtClean="0"/>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130687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08E155-1FAB-4D4A-942A-247552BDE564}" type="datetimeFigureOut">
              <a:rPr lang="en-US" smtClean="0"/>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1235533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08E155-1FAB-4D4A-942A-247552BDE564}" type="datetimeFigureOut">
              <a:rPr lang="en-US" smtClean="0"/>
              <a:t>5/28/2014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317549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08E155-1FAB-4D4A-942A-247552BDE564}" type="datetimeFigureOut">
              <a:rPr lang="en-US" smtClean="0"/>
              <a:t>5/28/2014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1078910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08E155-1FAB-4D4A-942A-247552BDE564}" type="datetimeFigureOut">
              <a:rPr lang="en-US" smtClean="0"/>
              <a:t>5/28/2014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2399461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8E155-1FAB-4D4A-942A-247552BDE564}" type="datetimeFigureOut">
              <a:rPr lang="en-US" smtClean="0"/>
              <a:t>5/28/2014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3552743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08E155-1FAB-4D4A-942A-247552BDE564}" type="datetimeFigureOut">
              <a:rPr lang="en-US" smtClean="0"/>
              <a:t>5/28/2014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1567976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08E155-1FAB-4D4A-942A-247552BDE564}" type="datetimeFigureOut">
              <a:rPr lang="en-US" smtClean="0"/>
              <a:t>5/28/2014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1178440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08E155-1FAB-4D4A-942A-247552BDE564}" type="datetimeFigureOut">
              <a:rPr lang="en-US" smtClean="0"/>
              <a:t>5/28/2014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20AFBE-D048-4BA3-BC65-CCF794EF5FD1}" type="slidenum">
              <a:rPr lang="en-US" smtClean="0"/>
              <a:t>‹#›</a:t>
            </a:fld>
            <a:endParaRPr lang="en-US"/>
          </a:p>
        </p:txBody>
      </p:sp>
    </p:spTree>
    <p:extLst>
      <p:ext uri="{BB962C8B-B14F-4D97-AF65-F5344CB8AC3E}">
        <p14:creationId xmlns:p14="http://schemas.microsoft.com/office/powerpoint/2010/main" val="2917596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0" y="0"/>
            <a:ext cx="9144000" cy="6858000"/>
          </a:xfrm>
          <a:prstGeom prst="rect">
            <a:avLst/>
          </a:prstGeom>
        </p:spPr>
      </p:pic>
      <p:sp>
        <p:nvSpPr>
          <p:cNvPr id="5" name="TextBox 4"/>
          <p:cNvSpPr txBox="1"/>
          <p:nvPr/>
        </p:nvSpPr>
        <p:spPr>
          <a:xfrm>
            <a:off x="4944140" y="6488668"/>
            <a:ext cx="4199860" cy="369332"/>
          </a:xfrm>
          <a:prstGeom prst="rect">
            <a:avLst/>
          </a:prstGeom>
          <a:noFill/>
        </p:spPr>
        <p:txBody>
          <a:bodyPr wrap="square" rtlCol="0">
            <a:spAutoFit/>
          </a:bodyPr>
          <a:lstStyle/>
          <a:p>
            <a:pPr algn="r"/>
            <a:r>
              <a:rPr lang="en-US" dirty="0" smtClean="0">
                <a:solidFill>
                  <a:schemeClr val="accent6">
                    <a:lumMod val="40000"/>
                    <a:lumOff val="60000"/>
                  </a:schemeClr>
                </a:solidFill>
              </a:rPr>
              <a:t>Image from spreadingthefame.com</a:t>
            </a:r>
            <a:endParaRPr lang="en-US" dirty="0">
              <a:solidFill>
                <a:schemeClr val="accent6">
                  <a:lumMod val="40000"/>
                  <a:lumOff val="60000"/>
                </a:schemeClr>
              </a:solidFill>
            </a:endParaRPr>
          </a:p>
        </p:txBody>
      </p:sp>
      <p:sp>
        <p:nvSpPr>
          <p:cNvPr id="6" name="TextBox 5"/>
          <p:cNvSpPr txBox="1"/>
          <p:nvPr/>
        </p:nvSpPr>
        <p:spPr>
          <a:xfrm>
            <a:off x="372139" y="414670"/>
            <a:ext cx="8771861" cy="2062103"/>
          </a:xfrm>
          <a:prstGeom prst="rect">
            <a:avLst/>
          </a:prstGeom>
          <a:noFill/>
        </p:spPr>
        <p:txBody>
          <a:bodyPr wrap="square" rtlCol="0">
            <a:spAutoFit/>
          </a:bodyPr>
          <a:lstStyle/>
          <a:p>
            <a:r>
              <a:rPr lang="en-US" sz="3200" dirty="0" smtClean="0">
                <a:solidFill>
                  <a:schemeClr val="accent6">
                    <a:lumMod val="40000"/>
                    <a:lumOff val="60000"/>
                  </a:schemeClr>
                </a:solidFill>
              </a:rPr>
              <a:t>Into what will I grow?</a:t>
            </a:r>
          </a:p>
          <a:p>
            <a:endParaRPr lang="en-US" sz="3200" dirty="0" smtClean="0">
              <a:solidFill>
                <a:schemeClr val="accent6">
                  <a:lumMod val="40000"/>
                  <a:lumOff val="60000"/>
                </a:schemeClr>
              </a:solidFill>
            </a:endParaRPr>
          </a:p>
          <a:p>
            <a:r>
              <a:rPr lang="en-US" sz="3200" dirty="0" smtClean="0">
                <a:solidFill>
                  <a:schemeClr val="accent6">
                    <a:lumMod val="40000"/>
                    <a:lumOff val="60000"/>
                  </a:schemeClr>
                </a:solidFill>
              </a:rPr>
              <a:t>The Promised Results of Progressive Sanctification 		[Spiritual Growth]</a:t>
            </a:r>
            <a:endParaRPr lang="en-US" sz="3200" dirty="0">
              <a:solidFill>
                <a:schemeClr val="accent6">
                  <a:lumMod val="40000"/>
                  <a:lumOff val="60000"/>
                </a:schemeClr>
              </a:solidFill>
            </a:endParaRPr>
          </a:p>
        </p:txBody>
      </p:sp>
    </p:spTree>
    <p:extLst>
      <p:ext uri="{BB962C8B-B14F-4D97-AF65-F5344CB8AC3E}">
        <p14:creationId xmlns:p14="http://schemas.microsoft.com/office/powerpoint/2010/main" val="2813548861"/>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3539430"/>
          </a:xfrm>
          <a:prstGeom prst="rect">
            <a:avLst/>
          </a:prstGeom>
          <a:noFill/>
        </p:spPr>
        <p:txBody>
          <a:bodyPr wrap="square" rtlCol="0">
            <a:spAutoFit/>
          </a:bodyPr>
          <a:lstStyle/>
          <a:p>
            <a:r>
              <a:rPr lang="en-US" sz="3200" dirty="0" smtClean="0">
                <a:solidFill>
                  <a:schemeClr val="bg1"/>
                </a:solidFill>
              </a:rPr>
              <a:t>Promised Result:  Christ-likeness</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Ephesians 4.15-16 NET:  “But practicing the truth in love, we will in all things grow up into Christ, who is the head. From him the whole body grows, fitted and held together through every supporting ligament. As each one does its part, the body grows in love.” </a:t>
            </a:r>
            <a:endParaRPr lang="en-US" sz="3200" dirty="0" smtClean="0">
              <a:solidFill>
                <a:schemeClr val="accent6">
                  <a:lumMod val="40000"/>
                  <a:lumOff val="60000"/>
                </a:schemeClr>
              </a:solidFill>
            </a:endParaRPr>
          </a:p>
        </p:txBody>
      </p:sp>
    </p:spTree>
    <p:extLst>
      <p:ext uri="{BB962C8B-B14F-4D97-AF65-F5344CB8AC3E}">
        <p14:creationId xmlns:p14="http://schemas.microsoft.com/office/powerpoint/2010/main" val="147825554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6617196"/>
          </a:xfrm>
          <a:prstGeom prst="rect">
            <a:avLst/>
          </a:prstGeom>
          <a:noFill/>
        </p:spPr>
        <p:txBody>
          <a:bodyPr wrap="square" rtlCol="0">
            <a:spAutoFit/>
          </a:bodyPr>
          <a:lstStyle/>
          <a:p>
            <a:r>
              <a:rPr lang="en-US" sz="3200" dirty="0" smtClean="0">
                <a:solidFill>
                  <a:schemeClr val="bg1"/>
                </a:solidFill>
              </a:rPr>
              <a:t>Promised Result:  Maturity in Faith</a:t>
            </a:r>
          </a:p>
          <a:p>
            <a:endParaRPr lang="en-US" sz="3200" dirty="0">
              <a:solidFill>
                <a:schemeClr val="accent6">
                  <a:lumMod val="40000"/>
                  <a:lumOff val="60000"/>
                </a:schemeClr>
              </a:solidFill>
            </a:endParaRPr>
          </a:p>
          <a:p>
            <a:r>
              <a:rPr lang="en-US" sz="3000" dirty="0" smtClean="0">
                <a:solidFill>
                  <a:schemeClr val="accent6">
                    <a:lumMod val="40000"/>
                    <a:lumOff val="60000"/>
                  </a:schemeClr>
                </a:solidFill>
              </a:rPr>
              <a:t>Eph. </a:t>
            </a:r>
            <a:r>
              <a:rPr lang="en-US" sz="3000" dirty="0" smtClean="0">
                <a:solidFill>
                  <a:schemeClr val="accent6">
                    <a:lumMod val="40000"/>
                    <a:lumOff val="60000"/>
                  </a:schemeClr>
                </a:solidFill>
              </a:rPr>
              <a:t>4.11-15 </a:t>
            </a:r>
            <a:r>
              <a:rPr lang="en-US" sz="3000" dirty="0">
                <a:solidFill>
                  <a:schemeClr val="accent6">
                    <a:lumMod val="40000"/>
                    <a:lumOff val="60000"/>
                  </a:schemeClr>
                </a:solidFill>
              </a:rPr>
              <a:t>NET:  “It was he who gave some as apostles, some as prophets, some as evangelists, and some as pastors and teachers, to equip the saints for the work of ministry, that is, to build up the body of Christ, until we all attain to the unity of the faith and of the knowledge of the Son of God– a mature person, attaining to the measure of Christ's full stature.  So we are no longer to be children, tossed back and forth by waves and carried about by every wind of teaching by the </a:t>
            </a:r>
            <a:r>
              <a:rPr lang="en-US" sz="3000" dirty="0" smtClean="0">
                <a:solidFill>
                  <a:schemeClr val="accent6">
                    <a:lumMod val="40000"/>
                    <a:lumOff val="60000"/>
                  </a:schemeClr>
                </a:solidFill>
              </a:rPr>
              <a:t>trickery </a:t>
            </a:r>
            <a:r>
              <a:rPr lang="en-US" sz="3000" dirty="0">
                <a:solidFill>
                  <a:schemeClr val="accent6">
                    <a:lumMod val="40000"/>
                    <a:lumOff val="60000"/>
                  </a:schemeClr>
                </a:solidFill>
              </a:rPr>
              <a:t>of </a:t>
            </a:r>
            <a:endParaRPr lang="en-US" sz="3000" dirty="0" smtClean="0">
              <a:solidFill>
                <a:schemeClr val="accent6">
                  <a:lumMod val="40000"/>
                  <a:lumOff val="60000"/>
                </a:schemeClr>
              </a:solidFill>
            </a:endParaRPr>
          </a:p>
          <a:p>
            <a:r>
              <a:rPr lang="en-US" sz="3000" dirty="0" smtClean="0">
                <a:solidFill>
                  <a:schemeClr val="accent6">
                    <a:lumMod val="40000"/>
                    <a:lumOff val="60000"/>
                  </a:schemeClr>
                </a:solidFill>
              </a:rPr>
              <a:t>people </a:t>
            </a:r>
            <a:r>
              <a:rPr lang="en-US" sz="3000" dirty="0">
                <a:solidFill>
                  <a:schemeClr val="accent6">
                    <a:lumMod val="40000"/>
                    <a:lumOff val="60000"/>
                  </a:schemeClr>
                </a:solidFill>
              </a:rPr>
              <a:t>who craftily carry out their </a:t>
            </a:r>
            <a:r>
              <a:rPr lang="en-US" sz="3000" dirty="0" smtClean="0">
                <a:solidFill>
                  <a:schemeClr val="accent6">
                    <a:lumMod val="40000"/>
                    <a:lumOff val="60000"/>
                  </a:schemeClr>
                </a:solidFill>
              </a:rPr>
              <a:t>deceitful </a:t>
            </a:r>
          </a:p>
          <a:p>
            <a:r>
              <a:rPr lang="en-US" sz="3000" dirty="0" smtClean="0">
                <a:solidFill>
                  <a:schemeClr val="accent6">
                    <a:lumMod val="40000"/>
                    <a:lumOff val="60000"/>
                  </a:schemeClr>
                </a:solidFill>
              </a:rPr>
              <a:t>schemes</a:t>
            </a:r>
            <a:r>
              <a:rPr lang="en-US" sz="3000" dirty="0">
                <a:solidFill>
                  <a:schemeClr val="accent6">
                    <a:lumMod val="40000"/>
                    <a:lumOff val="60000"/>
                  </a:schemeClr>
                </a:solidFill>
              </a:rPr>
              <a:t>. But practicing the truth in love, </a:t>
            </a:r>
            <a:r>
              <a:rPr lang="en-US" sz="3000" dirty="0" smtClean="0">
                <a:solidFill>
                  <a:schemeClr val="accent6">
                    <a:lumMod val="40000"/>
                    <a:lumOff val="60000"/>
                  </a:schemeClr>
                </a:solidFill>
              </a:rPr>
              <a:t>we </a:t>
            </a:r>
            <a:r>
              <a:rPr lang="en-US" sz="3000" dirty="0">
                <a:solidFill>
                  <a:schemeClr val="accent6">
                    <a:lumMod val="40000"/>
                    <a:lumOff val="60000"/>
                  </a:schemeClr>
                </a:solidFill>
              </a:rPr>
              <a:t>will in </a:t>
            </a:r>
            <a:endParaRPr lang="en-US" sz="3000" dirty="0" smtClean="0">
              <a:solidFill>
                <a:schemeClr val="accent6">
                  <a:lumMod val="40000"/>
                  <a:lumOff val="60000"/>
                </a:schemeClr>
              </a:solidFill>
            </a:endParaRPr>
          </a:p>
          <a:p>
            <a:r>
              <a:rPr lang="en-US" sz="3000" dirty="0" smtClean="0">
                <a:solidFill>
                  <a:schemeClr val="accent6">
                    <a:lumMod val="40000"/>
                    <a:lumOff val="60000"/>
                  </a:schemeClr>
                </a:solidFill>
              </a:rPr>
              <a:t>all </a:t>
            </a:r>
            <a:r>
              <a:rPr lang="en-US" sz="3000" dirty="0">
                <a:solidFill>
                  <a:schemeClr val="accent6">
                    <a:lumMod val="40000"/>
                    <a:lumOff val="60000"/>
                  </a:schemeClr>
                </a:solidFill>
              </a:rPr>
              <a:t>things grow up into Christ, who is the head.”</a:t>
            </a:r>
            <a:endParaRPr lang="en-US" sz="3000" dirty="0" smtClean="0">
              <a:solidFill>
                <a:schemeClr val="accent6">
                  <a:lumMod val="40000"/>
                  <a:lumOff val="60000"/>
                </a:schemeClr>
              </a:solidFill>
            </a:endParaRPr>
          </a:p>
        </p:txBody>
      </p:sp>
    </p:spTree>
    <p:extLst>
      <p:ext uri="{BB962C8B-B14F-4D97-AF65-F5344CB8AC3E}">
        <p14:creationId xmlns:p14="http://schemas.microsoft.com/office/powerpoint/2010/main" val="28856695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3046988"/>
          </a:xfrm>
          <a:prstGeom prst="rect">
            <a:avLst/>
          </a:prstGeom>
          <a:noFill/>
        </p:spPr>
        <p:txBody>
          <a:bodyPr wrap="square" rtlCol="0">
            <a:spAutoFit/>
          </a:bodyPr>
          <a:lstStyle/>
          <a:p>
            <a:r>
              <a:rPr lang="en-US" sz="3200" dirty="0" smtClean="0">
                <a:solidFill>
                  <a:schemeClr val="bg1"/>
                </a:solidFill>
              </a:rPr>
              <a:t>Promised Result:  Maturity in Faith</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Ephesians </a:t>
            </a:r>
            <a:r>
              <a:rPr lang="en-US" sz="3200" dirty="0" smtClean="0">
                <a:solidFill>
                  <a:schemeClr val="accent6">
                    <a:lumMod val="40000"/>
                    <a:lumOff val="60000"/>
                  </a:schemeClr>
                </a:solidFill>
              </a:rPr>
              <a:t>4.11-15 </a:t>
            </a:r>
            <a:r>
              <a:rPr lang="en-US" sz="3200" dirty="0">
                <a:solidFill>
                  <a:schemeClr val="accent6">
                    <a:lumMod val="40000"/>
                    <a:lumOff val="60000"/>
                  </a:schemeClr>
                </a:solidFill>
              </a:rPr>
              <a:t>NET:  “It was he who gave some as apostles, some as prophets, some as evangelists, and some as pastors and teachers, </a:t>
            </a:r>
            <a:r>
              <a:rPr lang="en-US" sz="3200" u="sng" dirty="0">
                <a:solidFill>
                  <a:srgbClr val="FFFF00"/>
                </a:solidFill>
              </a:rPr>
              <a:t>to equip the saints for the work of </a:t>
            </a:r>
            <a:r>
              <a:rPr lang="en-US" sz="3200" u="sng" dirty="0" smtClean="0">
                <a:solidFill>
                  <a:srgbClr val="FFFF00"/>
                </a:solidFill>
              </a:rPr>
              <a:t>ministry</a:t>
            </a:r>
            <a:r>
              <a:rPr lang="en-US" sz="3200" dirty="0" smtClean="0">
                <a:solidFill>
                  <a:schemeClr val="accent6">
                    <a:lumMod val="40000"/>
                    <a:lumOff val="60000"/>
                  </a:schemeClr>
                </a:solidFill>
              </a:rPr>
              <a:t>…</a:t>
            </a:r>
          </a:p>
        </p:txBody>
      </p:sp>
    </p:spTree>
    <p:extLst>
      <p:ext uri="{BB962C8B-B14F-4D97-AF65-F5344CB8AC3E}">
        <p14:creationId xmlns:p14="http://schemas.microsoft.com/office/powerpoint/2010/main" val="2507738287"/>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5016758"/>
          </a:xfrm>
          <a:prstGeom prst="rect">
            <a:avLst/>
          </a:prstGeom>
          <a:noFill/>
        </p:spPr>
        <p:txBody>
          <a:bodyPr wrap="square" rtlCol="0">
            <a:spAutoFit/>
          </a:bodyPr>
          <a:lstStyle/>
          <a:p>
            <a:r>
              <a:rPr lang="en-US" sz="3200" dirty="0" smtClean="0">
                <a:solidFill>
                  <a:schemeClr val="bg1"/>
                </a:solidFill>
              </a:rPr>
              <a:t>Promised Result:  Maturity in Faith</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Ephesians </a:t>
            </a:r>
            <a:r>
              <a:rPr lang="en-US" sz="3200" dirty="0" smtClean="0">
                <a:solidFill>
                  <a:schemeClr val="accent6">
                    <a:lumMod val="40000"/>
                    <a:lumOff val="60000"/>
                  </a:schemeClr>
                </a:solidFill>
              </a:rPr>
              <a:t>4.11-15 </a:t>
            </a:r>
            <a:r>
              <a:rPr lang="en-US" sz="3200" dirty="0">
                <a:solidFill>
                  <a:schemeClr val="accent6">
                    <a:lumMod val="40000"/>
                    <a:lumOff val="60000"/>
                  </a:schemeClr>
                </a:solidFill>
              </a:rPr>
              <a:t>NET:  “It was he who gave some as apostles, some as prophets, some as evangelists, and some as pastors and teachers, to equip the saints for the work of ministry, that is, </a:t>
            </a:r>
            <a:r>
              <a:rPr lang="en-US" sz="3200" u="sng" dirty="0">
                <a:solidFill>
                  <a:srgbClr val="FFFF00"/>
                </a:solidFill>
              </a:rPr>
              <a:t>to build up the body of Christ, until we all attain to the unity of the faith and of the knowledge of the Son of God</a:t>
            </a:r>
            <a:r>
              <a:rPr lang="en-US" sz="3200" dirty="0">
                <a:solidFill>
                  <a:schemeClr val="accent6">
                    <a:lumMod val="40000"/>
                    <a:lumOff val="60000"/>
                  </a:schemeClr>
                </a:solidFill>
              </a:rPr>
              <a:t>– a mature person, attaining to the measure of Christ's full stature.  </a:t>
            </a:r>
            <a:endParaRPr lang="en-US" sz="3200" dirty="0" smtClean="0">
              <a:solidFill>
                <a:schemeClr val="accent6">
                  <a:lumMod val="40000"/>
                  <a:lumOff val="60000"/>
                </a:schemeClr>
              </a:solidFill>
            </a:endParaRPr>
          </a:p>
        </p:txBody>
      </p:sp>
    </p:spTree>
    <p:extLst>
      <p:ext uri="{BB962C8B-B14F-4D97-AF65-F5344CB8AC3E}">
        <p14:creationId xmlns:p14="http://schemas.microsoft.com/office/powerpoint/2010/main" val="134931942"/>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5016758"/>
          </a:xfrm>
          <a:prstGeom prst="rect">
            <a:avLst/>
          </a:prstGeom>
          <a:noFill/>
        </p:spPr>
        <p:txBody>
          <a:bodyPr wrap="square" rtlCol="0">
            <a:spAutoFit/>
          </a:bodyPr>
          <a:lstStyle/>
          <a:p>
            <a:r>
              <a:rPr lang="en-US" sz="3200" dirty="0" smtClean="0">
                <a:solidFill>
                  <a:schemeClr val="bg1"/>
                </a:solidFill>
              </a:rPr>
              <a:t>Promised Result:  Maturity in Faith</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Ephesians </a:t>
            </a:r>
            <a:r>
              <a:rPr lang="en-US" sz="3200" dirty="0" smtClean="0">
                <a:solidFill>
                  <a:schemeClr val="accent6">
                    <a:lumMod val="40000"/>
                    <a:lumOff val="60000"/>
                  </a:schemeClr>
                </a:solidFill>
              </a:rPr>
              <a:t>4.11-15 </a:t>
            </a:r>
            <a:r>
              <a:rPr lang="en-US" sz="3200" dirty="0">
                <a:solidFill>
                  <a:schemeClr val="accent6">
                    <a:lumMod val="40000"/>
                    <a:lumOff val="60000"/>
                  </a:schemeClr>
                </a:solidFill>
              </a:rPr>
              <a:t>NET:  “It was he who gave some as apostles, some as prophets, some as evangelists, and some as pastors and teachers, to equip the saints for the work of ministry, that is, to build up the body of Christ, until we all attain to the unity of the faith and of the knowledge of the Son of God– </a:t>
            </a:r>
            <a:r>
              <a:rPr lang="en-US" sz="3200" u="sng" dirty="0">
                <a:solidFill>
                  <a:srgbClr val="FFFF00"/>
                </a:solidFill>
              </a:rPr>
              <a:t>a mature person, attaining to the measure of Christ's full stature</a:t>
            </a:r>
            <a:r>
              <a:rPr lang="en-US" sz="3200" dirty="0">
                <a:solidFill>
                  <a:srgbClr val="FFFF00"/>
                </a:solidFill>
              </a:rPr>
              <a:t>.  </a:t>
            </a:r>
            <a:endParaRPr lang="en-US" sz="3200" dirty="0" smtClean="0">
              <a:solidFill>
                <a:srgbClr val="FFFF00"/>
              </a:solidFill>
            </a:endParaRPr>
          </a:p>
        </p:txBody>
      </p:sp>
    </p:spTree>
    <p:extLst>
      <p:ext uri="{BB962C8B-B14F-4D97-AF65-F5344CB8AC3E}">
        <p14:creationId xmlns:p14="http://schemas.microsoft.com/office/powerpoint/2010/main" val="1379953622"/>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6001643"/>
          </a:xfrm>
          <a:prstGeom prst="rect">
            <a:avLst/>
          </a:prstGeom>
          <a:noFill/>
        </p:spPr>
        <p:txBody>
          <a:bodyPr wrap="square" rtlCol="0">
            <a:spAutoFit/>
          </a:bodyPr>
          <a:lstStyle/>
          <a:p>
            <a:r>
              <a:rPr lang="en-US" sz="3200" dirty="0" smtClean="0">
                <a:solidFill>
                  <a:schemeClr val="bg1"/>
                </a:solidFill>
              </a:rPr>
              <a:t>Promised Result:  Maturity in Faith</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Ephesians </a:t>
            </a:r>
            <a:r>
              <a:rPr lang="en-US" sz="3200" dirty="0" smtClean="0">
                <a:solidFill>
                  <a:schemeClr val="accent6">
                    <a:lumMod val="40000"/>
                    <a:lumOff val="60000"/>
                  </a:schemeClr>
                </a:solidFill>
              </a:rPr>
              <a:t>4.11-15 </a:t>
            </a:r>
            <a:r>
              <a:rPr lang="en-US" sz="3200" dirty="0">
                <a:solidFill>
                  <a:schemeClr val="accent6">
                    <a:lumMod val="40000"/>
                    <a:lumOff val="60000"/>
                  </a:schemeClr>
                </a:solidFill>
              </a:rPr>
              <a:t>NET:  </a:t>
            </a:r>
            <a:r>
              <a:rPr lang="en-US" sz="3200" dirty="0" smtClean="0">
                <a:solidFill>
                  <a:schemeClr val="accent6">
                    <a:lumMod val="40000"/>
                    <a:lumOff val="60000"/>
                  </a:schemeClr>
                </a:solidFill>
              </a:rPr>
              <a:t>“…to </a:t>
            </a:r>
            <a:r>
              <a:rPr lang="en-US" sz="3200" dirty="0">
                <a:solidFill>
                  <a:schemeClr val="accent6">
                    <a:lumMod val="40000"/>
                    <a:lumOff val="60000"/>
                  </a:schemeClr>
                </a:solidFill>
              </a:rPr>
              <a:t>build up the body of Christ, until we all attain to the unity of the faith and of the knowledge of the Son of God– a mature person, attaining to the measure of Christ's full stature.  </a:t>
            </a:r>
            <a:r>
              <a:rPr lang="en-US" sz="3200" u="sng" dirty="0">
                <a:solidFill>
                  <a:srgbClr val="FFFF00"/>
                </a:solidFill>
              </a:rPr>
              <a:t>So we are no longer to be children, tossed back and forth by waves and carried about by every wind of teaching by the </a:t>
            </a:r>
            <a:r>
              <a:rPr lang="en-US" sz="3200" u="sng" dirty="0" smtClean="0">
                <a:solidFill>
                  <a:srgbClr val="FFFF00"/>
                </a:solidFill>
              </a:rPr>
              <a:t>trickery </a:t>
            </a:r>
            <a:r>
              <a:rPr lang="en-US" sz="3200" u="sng" dirty="0">
                <a:solidFill>
                  <a:srgbClr val="FFFF00"/>
                </a:solidFill>
              </a:rPr>
              <a:t>of people who craftily carry out their </a:t>
            </a:r>
            <a:r>
              <a:rPr lang="en-US" sz="3200" u="sng" dirty="0" smtClean="0">
                <a:solidFill>
                  <a:srgbClr val="FFFF00"/>
                </a:solidFill>
              </a:rPr>
              <a:t>deceitful </a:t>
            </a:r>
            <a:r>
              <a:rPr lang="en-US" sz="3200" u="sng" dirty="0">
                <a:solidFill>
                  <a:srgbClr val="FFFF00"/>
                </a:solidFill>
              </a:rPr>
              <a:t>schemes</a:t>
            </a:r>
            <a:r>
              <a:rPr lang="en-US" sz="3200" dirty="0">
                <a:solidFill>
                  <a:schemeClr val="accent6">
                    <a:lumMod val="40000"/>
                    <a:lumOff val="60000"/>
                  </a:schemeClr>
                </a:solidFill>
              </a:rPr>
              <a:t>. But practicing the truth in love, </a:t>
            </a:r>
            <a:r>
              <a:rPr lang="en-US" sz="3200" dirty="0" smtClean="0">
                <a:solidFill>
                  <a:schemeClr val="accent6">
                    <a:lumMod val="40000"/>
                    <a:lumOff val="60000"/>
                  </a:schemeClr>
                </a:solidFill>
              </a:rPr>
              <a:t>we </a:t>
            </a:r>
            <a:r>
              <a:rPr lang="en-US" sz="3200" dirty="0">
                <a:solidFill>
                  <a:schemeClr val="accent6">
                    <a:lumMod val="40000"/>
                    <a:lumOff val="60000"/>
                  </a:schemeClr>
                </a:solidFill>
              </a:rPr>
              <a:t>will in all things grow up into </a:t>
            </a:r>
            <a:endParaRPr lang="en-US" sz="3200" dirty="0" smtClean="0">
              <a:solidFill>
                <a:schemeClr val="accent6">
                  <a:lumMod val="40000"/>
                  <a:lumOff val="60000"/>
                </a:schemeClr>
              </a:solidFill>
            </a:endParaRPr>
          </a:p>
          <a:p>
            <a:r>
              <a:rPr lang="en-US" sz="3200" dirty="0" smtClean="0">
                <a:solidFill>
                  <a:schemeClr val="accent6">
                    <a:lumMod val="40000"/>
                    <a:lumOff val="60000"/>
                  </a:schemeClr>
                </a:solidFill>
              </a:rPr>
              <a:t>Christ</a:t>
            </a:r>
            <a:r>
              <a:rPr lang="en-US" sz="3200" dirty="0">
                <a:solidFill>
                  <a:schemeClr val="accent6">
                    <a:lumMod val="40000"/>
                    <a:lumOff val="60000"/>
                  </a:schemeClr>
                </a:solidFill>
              </a:rPr>
              <a:t>, who is the head.”</a:t>
            </a:r>
            <a:endParaRPr lang="en-US" sz="3200" dirty="0" smtClean="0">
              <a:solidFill>
                <a:schemeClr val="accent6">
                  <a:lumMod val="40000"/>
                  <a:lumOff val="60000"/>
                </a:schemeClr>
              </a:solidFill>
            </a:endParaRPr>
          </a:p>
        </p:txBody>
      </p:sp>
    </p:spTree>
    <p:extLst>
      <p:ext uri="{BB962C8B-B14F-4D97-AF65-F5344CB8AC3E}">
        <p14:creationId xmlns:p14="http://schemas.microsoft.com/office/powerpoint/2010/main" val="422374800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6001643"/>
          </a:xfrm>
          <a:prstGeom prst="rect">
            <a:avLst/>
          </a:prstGeom>
          <a:noFill/>
        </p:spPr>
        <p:txBody>
          <a:bodyPr wrap="square" rtlCol="0">
            <a:spAutoFit/>
          </a:bodyPr>
          <a:lstStyle/>
          <a:p>
            <a:r>
              <a:rPr lang="en-US" sz="3200" dirty="0" smtClean="0">
                <a:solidFill>
                  <a:schemeClr val="bg1"/>
                </a:solidFill>
              </a:rPr>
              <a:t>Promised Result:  Maturity in Faith</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Ephesians </a:t>
            </a:r>
            <a:r>
              <a:rPr lang="en-US" sz="3200" dirty="0" smtClean="0">
                <a:solidFill>
                  <a:schemeClr val="accent6">
                    <a:lumMod val="40000"/>
                    <a:lumOff val="60000"/>
                  </a:schemeClr>
                </a:solidFill>
              </a:rPr>
              <a:t>4.11-15 </a:t>
            </a:r>
            <a:r>
              <a:rPr lang="en-US" sz="3200" dirty="0">
                <a:solidFill>
                  <a:schemeClr val="accent6">
                    <a:lumMod val="40000"/>
                    <a:lumOff val="60000"/>
                  </a:schemeClr>
                </a:solidFill>
              </a:rPr>
              <a:t>NET:  </a:t>
            </a:r>
            <a:r>
              <a:rPr lang="en-US" sz="3200" dirty="0" smtClean="0">
                <a:solidFill>
                  <a:schemeClr val="accent6">
                    <a:lumMod val="40000"/>
                    <a:lumOff val="60000"/>
                  </a:schemeClr>
                </a:solidFill>
              </a:rPr>
              <a:t>“…to </a:t>
            </a:r>
            <a:r>
              <a:rPr lang="en-US" sz="3200" dirty="0">
                <a:solidFill>
                  <a:schemeClr val="accent6">
                    <a:lumMod val="40000"/>
                    <a:lumOff val="60000"/>
                  </a:schemeClr>
                </a:solidFill>
              </a:rPr>
              <a:t>build up the body of Christ, until we all attain to the unity of the faith and of the knowledge of the Son of God– a mature person, attaining to the measure of Christ's full stature.  So we are no longer to be children, tossed back and forth by waves and carried about by every wind of teaching by the </a:t>
            </a:r>
            <a:r>
              <a:rPr lang="en-US" sz="3200" dirty="0" smtClean="0">
                <a:solidFill>
                  <a:schemeClr val="accent6">
                    <a:lumMod val="40000"/>
                    <a:lumOff val="60000"/>
                  </a:schemeClr>
                </a:solidFill>
              </a:rPr>
              <a:t>trickery </a:t>
            </a:r>
            <a:r>
              <a:rPr lang="en-US" sz="3200" dirty="0">
                <a:solidFill>
                  <a:schemeClr val="accent6">
                    <a:lumMod val="40000"/>
                    <a:lumOff val="60000"/>
                  </a:schemeClr>
                </a:solidFill>
              </a:rPr>
              <a:t>of people who craftily carry out their </a:t>
            </a:r>
            <a:r>
              <a:rPr lang="en-US" sz="3200" dirty="0" smtClean="0">
                <a:solidFill>
                  <a:schemeClr val="accent6">
                    <a:lumMod val="40000"/>
                    <a:lumOff val="60000"/>
                  </a:schemeClr>
                </a:solidFill>
              </a:rPr>
              <a:t>deceitful </a:t>
            </a:r>
            <a:r>
              <a:rPr lang="en-US" sz="3200" dirty="0">
                <a:solidFill>
                  <a:schemeClr val="accent6">
                    <a:lumMod val="40000"/>
                    <a:lumOff val="60000"/>
                  </a:schemeClr>
                </a:solidFill>
              </a:rPr>
              <a:t>schemes. But </a:t>
            </a:r>
            <a:r>
              <a:rPr lang="en-US" sz="3200" u="sng" dirty="0">
                <a:solidFill>
                  <a:srgbClr val="FFFF00"/>
                </a:solidFill>
              </a:rPr>
              <a:t>practicing the truth in love</a:t>
            </a:r>
            <a:r>
              <a:rPr lang="en-US" sz="3200" dirty="0">
                <a:solidFill>
                  <a:schemeClr val="accent6">
                    <a:lumMod val="40000"/>
                    <a:lumOff val="60000"/>
                  </a:schemeClr>
                </a:solidFill>
              </a:rPr>
              <a:t>, </a:t>
            </a:r>
            <a:r>
              <a:rPr lang="en-US" sz="3200" dirty="0" smtClean="0">
                <a:solidFill>
                  <a:schemeClr val="accent6">
                    <a:lumMod val="40000"/>
                    <a:lumOff val="60000"/>
                  </a:schemeClr>
                </a:solidFill>
              </a:rPr>
              <a:t>we </a:t>
            </a:r>
            <a:r>
              <a:rPr lang="en-US" sz="3200" dirty="0">
                <a:solidFill>
                  <a:schemeClr val="accent6">
                    <a:lumMod val="40000"/>
                    <a:lumOff val="60000"/>
                  </a:schemeClr>
                </a:solidFill>
              </a:rPr>
              <a:t>will in all things grow up into </a:t>
            </a:r>
            <a:endParaRPr lang="en-US" sz="3200" dirty="0" smtClean="0">
              <a:solidFill>
                <a:schemeClr val="accent6">
                  <a:lumMod val="40000"/>
                  <a:lumOff val="60000"/>
                </a:schemeClr>
              </a:solidFill>
            </a:endParaRPr>
          </a:p>
          <a:p>
            <a:r>
              <a:rPr lang="en-US" sz="3200" dirty="0" smtClean="0">
                <a:solidFill>
                  <a:schemeClr val="accent6">
                    <a:lumMod val="40000"/>
                    <a:lumOff val="60000"/>
                  </a:schemeClr>
                </a:solidFill>
              </a:rPr>
              <a:t>Christ</a:t>
            </a:r>
            <a:r>
              <a:rPr lang="en-US" sz="3200" dirty="0">
                <a:solidFill>
                  <a:schemeClr val="accent6">
                    <a:lumMod val="40000"/>
                    <a:lumOff val="60000"/>
                  </a:schemeClr>
                </a:solidFill>
              </a:rPr>
              <a:t>, who is the head.”</a:t>
            </a:r>
            <a:endParaRPr lang="en-US" sz="3200" dirty="0" smtClean="0">
              <a:solidFill>
                <a:schemeClr val="accent6">
                  <a:lumMod val="40000"/>
                  <a:lumOff val="60000"/>
                </a:schemeClr>
              </a:solidFill>
            </a:endParaRPr>
          </a:p>
        </p:txBody>
      </p:sp>
    </p:spTree>
    <p:extLst>
      <p:ext uri="{BB962C8B-B14F-4D97-AF65-F5344CB8AC3E}">
        <p14:creationId xmlns:p14="http://schemas.microsoft.com/office/powerpoint/2010/main" val="3747277551"/>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5016758"/>
          </a:xfrm>
          <a:prstGeom prst="rect">
            <a:avLst/>
          </a:prstGeom>
          <a:noFill/>
        </p:spPr>
        <p:txBody>
          <a:bodyPr wrap="square" rtlCol="0">
            <a:spAutoFit/>
          </a:bodyPr>
          <a:lstStyle/>
          <a:p>
            <a:r>
              <a:rPr lang="en-US" sz="3200" dirty="0" smtClean="0">
                <a:solidFill>
                  <a:schemeClr val="bg1"/>
                </a:solidFill>
              </a:rPr>
              <a:t>Promised Result:  Maturity in Faith</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Hebrews 5.12-14 </a:t>
            </a:r>
            <a:r>
              <a:rPr lang="en-US" sz="3200" dirty="0" smtClean="0">
                <a:solidFill>
                  <a:schemeClr val="accent6">
                    <a:lumMod val="40000"/>
                    <a:lumOff val="60000"/>
                  </a:schemeClr>
                </a:solidFill>
              </a:rPr>
              <a:t>NET:  </a:t>
            </a:r>
            <a:r>
              <a:rPr lang="en-US" sz="3200" dirty="0">
                <a:solidFill>
                  <a:schemeClr val="accent6">
                    <a:lumMod val="40000"/>
                    <a:lumOff val="60000"/>
                  </a:schemeClr>
                </a:solidFill>
              </a:rPr>
              <a:t>“For though you should in fact be teachers by this time, you need someone to teach you the beginning elements of God's utterances. You have gone back to needing milk, not solid food.  For everyone who lives on milk is inexperienced in the message of righteousness, because he is an infant.  But solid food is for the mature, whose perceptions are trained by practice to discern both good and evil.”</a:t>
            </a:r>
            <a:endParaRPr lang="en-US" sz="3200" dirty="0" smtClean="0">
              <a:solidFill>
                <a:schemeClr val="accent6">
                  <a:lumMod val="40000"/>
                  <a:lumOff val="60000"/>
                </a:schemeClr>
              </a:solidFill>
            </a:endParaRPr>
          </a:p>
        </p:txBody>
      </p:sp>
    </p:spTree>
    <p:extLst>
      <p:ext uri="{BB962C8B-B14F-4D97-AF65-F5344CB8AC3E}">
        <p14:creationId xmlns:p14="http://schemas.microsoft.com/office/powerpoint/2010/main" val="301771064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3539430"/>
          </a:xfrm>
          <a:prstGeom prst="rect">
            <a:avLst/>
          </a:prstGeom>
          <a:noFill/>
        </p:spPr>
        <p:txBody>
          <a:bodyPr wrap="square" rtlCol="0">
            <a:spAutoFit/>
          </a:bodyPr>
          <a:lstStyle/>
          <a:p>
            <a:r>
              <a:rPr lang="en-US" sz="3200" dirty="0" smtClean="0">
                <a:solidFill>
                  <a:schemeClr val="bg1"/>
                </a:solidFill>
              </a:rPr>
              <a:t>Promised Result:  Maturity in Faith</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2 Timothy 3.16-17 </a:t>
            </a:r>
            <a:r>
              <a:rPr lang="en-US" sz="3200" dirty="0" smtClean="0">
                <a:solidFill>
                  <a:schemeClr val="accent6">
                    <a:lumMod val="40000"/>
                    <a:lumOff val="60000"/>
                  </a:schemeClr>
                </a:solidFill>
              </a:rPr>
              <a:t>NET: </a:t>
            </a:r>
            <a:r>
              <a:rPr lang="en-US" sz="3200" dirty="0">
                <a:solidFill>
                  <a:schemeClr val="accent6">
                    <a:lumMod val="40000"/>
                    <a:lumOff val="60000"/>
                  </a:schemeClr>
                </a:solidFill>
              </a:rPr>
              <a:t>“Every scripture is inspired by God and useful for teaching, for reproof, for correction, and for training in righteousness, that the person dedicated to God may be capable and equipped for every good work.”</a:t>
            </a:r>
            <a:endParaRPr lang="en-US" sz="3200" dirty="0" smtClean="0">
              <a:solidFill>
                <a:schemeClr val="accent6">
                  <a:lumMod val="40000"/>
                  <a:lumOff val="60000"/>
                </a:schemeClr>
              </a:solidFill>
            </a:endParaRPr>
          </a:p>
        </p:txBody>
      </p:sp>
    </p:spTree>
    <p:extLst>
      <p:ext uri="{BB962C8B-B14F-4D97-AF65-F5344CB8AC3E}">
        <p14:creationId xmlns:p14="http://schemas.microsoft.com/office/powerpoint/2010/main" val="3299010171"/>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3046988"/>
          </a:xfrm>
          <a:prstGeom prst="rect">
            <a:avLst/>
          </a:prstGeom>
          <a:noFill/>
        </p:spPr>
        <p:txBody>
          <a:bodyPr wrap="square" rtlCol="0">
            <a:spAutoFit/>
          </a:bodyPr>
          <a:lstStyle/>
          <a:p>
            <a:r>
              <a:rPr lang="en-US" sz="3200" dirty="0" smtClean="0">
                <a:solidFill>
                  <a:schemeClr val="bg1"/>
                </a:solidFill>
              </a:rPr>
              <a:t>Promised Result:  Fruit of the Spirit</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Galatians 5.22-23 </a:t>
            </a:r>
            <a:r>
              <a:rPr lang="en-US" sz="3200" dirty="0" smtClean="0">
                <a:solidFill>
                  <a:schemeClr val="accent6">
                    <a:lumMod val="40000"/>
                    <a:lumOff val="60000"/>
                  </a:schemeClr>
                </a:solidFill>
              </a:rPr>
              <a:t>NASB: </a:t>
            </a:r>
            <a:r>
              <a:rPr lang="en-US" sz="3200" dirty="0">
                <a:solidFill>
                  <a:schemeClr val="accent6">
                    <a:lumMod val="40000"/>
                    <a:lumOff val="60000"/>
                  </a:schemeClr>
                </a:solidFill>
              </a:rPr>
              <a:t>“But the fruit of the Spirit is love, joy, peace, patience, kindness, goodness, faithfulness, gentleness, self-control; against such things there is no law.”</a:t>
            </a:r>
            <a:endParaRPr lang="en-US" sz="3200" dirty="0" smtClean="0">
              <a:solidFill>
                <a:schemeClr val="accent6">
                  <a:lumMod val="40000"/>
                  <a:lumOff val="60000"/>
                </a:schemeClr>
              </a:solidFill>
            </a:endParaRPr>
          </a:p>
        </p:txBody>
      </p:sp>
    </p:spTree>
    <p:extLst>
      <p:ext uri="{BB962C8B-B14F-4D97-AF65-F5344CB8AC3E}">
        <p14:creationId xmlns:p14="http://schemas.microsoft.com/office/powerpoint/2010/main" val="132197737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5016758"/>
          </a:xfrm>
          <a:prstGeom prst="rect">
            <a:avLst/>
          </a:prstGeom>
          <a:noFill/>
        </p:spPr>
        <p:txBody>
          <a:bodyPr wrap="square" rtlCol="0">
            <a:spAutoFit/>
          </a:bodyPr>
          <a:lstStyle/>
          <a:p>
            <a:r>
              <a:rPr lang="en-US" sz="3200" dirty="0" smtClean="0">
                <a:solidFill>
                  <a:schemeClr val="bg1"/>
                </a:solidFill>
              </a:rPr>
              <a:t>Promised Result:  Healing and Freedom</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Romans 6.6-7 </a:t>
            </a:r>
            <a:r>
              <a:rPr lang="en-US" sz="3200" dirty="0" smtClean="0">
                <a:solidFill>
                  <a:schemeClr val="accent6">
                    <a:lumMod val="40000"/>
                    <a:lumOff val="60000"/>
                  </a:schemeClr>
                </a:solidFill>
              </a:rPr>
              <a:t>NIV: </a:t>
            </a:r>
            <a:r>
              <a:rPr lang="en-US" sz="3200" dirty="0">
                <a:solidFill>
                  <a:schemeClr val="accent6">
                    <a:lumMod val="40000"/>
                    <a:lumOff val="60000"/>
                  </a:schemeClr>
                </a:solidFill>
              </a:rPr>
              <a:t>“For we know that our old self was crucified with him </a:t>
            </a:r>
            <a:r>
              <a:rPr lang="en-US" sz="3200" dirty="0" smtClean="0">
                <a:solidFill>
                  <a:schemeClr val="accent6">
                    <a:lumMod val="40000"/>
                    <a:lumOff val="60000"/>
                  </a:schemeClr>
                </a:solidFill>
              </a:rPr>
              <a:t>so </a:t>
            </a:r>
            <a:r>
              <a:rPr lang="en-US" sz="3200" dirty="0">
                <a:solidFill>
                  <a:schemeClr val="accent6">
                    <a:lumMod val="40000"/>
                    <a:lumOff val="60000"/>
                  </a:schemeClr>
                </a:solidFill>
              </a:rPr>
              <a:t>that the body ruled by sin might be done away with, that we should no longer be slaves to sin-- because anyone who has died has been set free from sin</a:t>
            </a:r>
            <a:r>
              <a:rPr lang="en-US" sz="3200" dirty="0" smtClean="0">
                <a:solidFill>
                  <a:schemeClr val="accent6">
                    <a:lumMod val="40000"/>
                    <a:lumOff val="60000"/>
                  </a:schemeClr>
                </a:solidFill>
              </a:rPr>
              <a:t>.”</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Galatians 5.16 </a:t>
            </a:r>
            <a:r>
              <a:rPr lang="en-US" sz="3200" dirty="0" smtClean="0">
                <a:solidFill>
                  <a:schemeClr val="accent6">
                    <a:lumMod val="40000"/>
                    <a:lumOff val="60000"/>
                  </a:schemeClr>
                </a:solidFill>
              </a:rPr>
              <a:t>NET:  </a:t>
            </a:r>
            <a:r>
              <a:rPr lang="en-US" sz="3200" dirty="0">
                <a:solidFill>
                  <a:schemeClr val="accent6">
                    <a:lumMod val="40000"/>
                    <a:lumOff val="60000"/>
                  </a:schemeClr>
                </a:solidFill>
              </a:rPr>
              <a:t>“But I say, live by the Spirit and you will not carry out the desires of the flesh.”</a:t>
            </a:r>
          </a:p>
        </p:txBody>
      </p:sp>
    </p:spTree>
    <p:extLst>
      <p:ext uri="{BB962C8B-B14F-4D97-AF65-F5344CB8AC3E}">
        <p14:creationId xmlns:p14="http://schemas.microsoft.com/office/powerpoint/2010/main" val="132802706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4970591"/>
          </a:xfrm>
          <a:prstGeom prst="rect">
            <a:avLst/>
          </a:prstGeom>
          <a:noFill/>
        </p:spPr>
        <p:txBody>
          <a:bodyPr wrap="square" rtlCol="0">
            <a:spAutoFit/>
          </a:bodyPr>
          <a:lstStyle/>
          <a:p>
            <a:r>
              <a:rPr lang="en-US" sz="3200" dirty="0" smtClean="0">
                <a:solidFill>
                  <a:schemeClr val="bg1"/>
                </a:solidFill>
              </a:rPr>
              <a:t>Promised Results:  </a:t>
            </a:r>
          </a:p>
          <a:p>
            <a:pPr>
              <a:spcBef>
                <a:spcPts val="3000"/>
              </a:spcBef>
            </a:pPr>
            <a:r>
              <a:rPr lang="en-US" sz="3200" dirty="0" smtClean="0">
                <a:solidFill>
                  <a:schemeClr val="accent6">
                    <a:lumMod val="40000"/>
                    <a:lumOff val="60000"/>
                  </a:schemeClr>
                </a:solidFill>
                <a:sym typeface="Wingdings 2" panose="05020102010507070707" pitchFamily="18" charset="2"/>
              </a:rPr>
              <a:t> </a:t>
            </a:r>
            <a:r>
              <a:rPr lang="en-US" sz="3200" dirty="0" smtClean="0">
                <a:solidFill>
                  <a:schemeClr val="accent6">
                    <a:lumMod val="40000"/>
                    <a:lumOff val="60000"/>
                  </a:schemeClr>
                </a:solidFill>
              </a:rPr>
              <a:t>Healing and Freedom</a:t>
            </a:r>
          </a:p>
          <a:p>
            <a:pPr>
              <a:spcBef>
                <a:spcPts val="3000"/>
              </a:spcBef>
            </a:pPr>
            <a:r>
              <a:rPr lang="en-US" sz="3200" dirty="0" smtClean="0">
                <a:solidFill>
                  <a:schemeClr val="accent6">
                    <a:lumMod val="40000"/>
                    <a:lumOff val="60000"/>
                  </a:schemeClr>
                </a:solidFill>
                <a:sym typeface="Wingdings 2" panose="05020102010507070707" pitchFamily="18" charset="2"/>
              </a:rPr>
              <a:t> </a:t>
            </a:r>
            <a:r>
              <a:rPr lang="en-US" sz="3200" dirty="0" smtClean="0">
                <a:solidFill>
                  <a:schemeClr val="accent6">
                    <a:lumMod val="40000"/>
                    <a:lumOff val="60000"/>
                  </a:schemeClr>
                </a:solidFill>
              </a:rPr>
              <a:t>Intimacy with God</a:t>
            </a:r>
          </a:p>
          <a:p>
            <a:pPr>
              <a:spcBef>
                <a:spcPts val="3000"/>
              </a:spcBef>
            </a:pPr>
            <a:r>
              <a:rPr lang="en-US" sz="3200" dirty="0" smtClean="0">
                <a:solidFill>
                  <a:schemeClr val="accent6">
                    <a:lumMod val="40000"/>
                    <a:lumOff val="60000"/>
                  </a:schemeClr>
                </a:solidFill>
                <a:sym typeface="Wingdings 2" panose="05020102010507070707" pitchFamily="18" charset="2"/>
              </a:rPr>
              <a:t> </a:t>
            </a:r>
            <a:r>
              <a:rPr lang="en-US" sz="3200" dirty="0" smtClean="0">
                <a:solidFill>
                  <a:schemeClr val="accent6">
                    <a:lumMod val="40000"/>
                    <a:lumOff val="60000"/>
                  </a:schemeClr>
                </a:solidFill>
              </a:rPr>
              <a:t>Christ-likeness</a:t>
            </a:r>
          </a:p>
          <a:p>
            <a:pPr>
              <a:spcBef>
                <a:spcPts val="3000"/>
              </a:spcBef>
            </a:pPr>
            <a:r>
              <a:rPr lang="en-US" sz="3200" dirty="0" smtClean="0">
                <a:solidFill>
                  <a:schemeClr val="accent6">
                    <a:lumMod val="40000"/>
                    <a:lumOff val="60000"/>
                  </a:schemeClr>
                </a:solidFill>
                <a:sym typeface="Wingdings 2" panose="05020102010507070707" pitchFamily="18" charset="2"/>
              </a:rPr>
              <a:t> </a:t>
            </a:r>
            <a:r>
              <a:rPr lang="en-US" sz="3200" dirty="0" smtClean="0">
                <a:solidFill>
                  <a:schemeClr val="accent6">
                    <a:lumMod val="40000"/>
                    <a:lumOff val="60000"/>
                  </a:schemeClr>
                </a:solidFill>
              </a:rPr>
              <a:t>Maturity in Faith</a:t>
            </a:r>
          </a:p>
          <a:p>
            <a:pPr>
              <a:spcBef>
                <a:spcPts val="3000"/>
              </a:spcBef>
            </a:pPr>
            <a:r>
              <a:rPr lang="en-US" sz="3200" dirty="0" smtClean="0">
                <a:solidFill>
                  <a:schemeClr val="accent6">
                    <a:lumMod val="40000"/>
                    <a:lumOff val="60000"/>
                  </a:schemeClr>
                </a:solidFill>
                <a:sym typeface="Wingdings 2" panose="05020102010507070707" pitchFamily="18" charset="2"/>
              </a:rPr>
              <a:t> </a:t>
            </a:r>
            <a:r>
              <a:rPr lang="en-US" sz="3200" dirty="0" smtClean="0">
                <a:solidFill>
                  <a:schemeClr val="accent6">
                    <a:lumMod val="40000"/>
                    <a:lumOff val="60000"/>
                  </a:schemeClr>
                </a:solidFill>
              </a:rPr>
              <a:t>Fruit of the Spirit</a:t>
            </a:r>
          </a:p>
        </p:txBody>
      </p:sp>
    </p:spTree>
    <p:extLst>
      <p:ext uri="{BB962C8B-B14F-4D97-AF65-F5344CB8AC3E}">
        <p14:creationId xmlns:p14="http://schemas.microsoft.com/office/powerpoint/2010/main" val="316414677"/>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4162" y="0"/>
            <a:ext cx="5189838" cy="6880467"/>
          </a:xfrm>
          <a:prstGeom prst="rect">
            <a:avLst/>
          </a:prstGeom>
        </p:spPr>
      </p:pic>
      <p:sp>
        <p:nvSpPr>
          <p:cNvPr id="3" name="TextBox 2"/>
          <p:cNvSpPr txBox="1"/>
          <p:nvPr/>
        </p:nvSpPr>
        <p:spPr>
          <a:xfrm>
            <a:off x="0" y="551935"/>
            <a:ext cx="3929449" cy="3108543"/>
          </a:xfrm>
          <a:prstGeom prst="rect">
            <a:avLst/>
          </a:prstGeom>
          <a:noFill/>
        </p:spPr>
        <p:txBody>
          <a:bodyPr wrap="square" rtlCol="0">
            <a:spAutoFit/>
          </a:bodyPr>
          <a:lstStyle/>
          <a:p>
            <a:r>
              <a:rPr lang="en-US" sz="2800" dirty="0" smtClean="0">
                <a:solidFill>
                  <a:schemeClr val="bg1"/>
                </a:solidFill>
              </a:rPr>
              <a:t>“Crucifixion of Christ”</a:t>
            </a:r>
          </a:p>
          <a:p>
            <a:endParaRPr lang="en-US" sz="2800" dirty="0" smtClean="0">
              <a:solidFill>
                <a:schemeClr val="bg1"/>
              </a:solidFill>
            </a:endParaRPr>
          </a:p>
          <a:p>
            <a:r>
              <a:rPr lang="en-US" sz="2800" dirty="0" smtClean="0">
                <a:solidFill>
                  <a:schemeClr val="bg1"/>
                </a:solidFill>
              </a:rPr>
              <a:t>Albrecht </a:t>
            </a:r>
            <a:r>
              <a:rPr lang="en-US" sz="2800" dirty="0" err="1" smtClean="0">
                <a:solidFill>
                  <a:schemeClr val="bg1"/>
                </a:solidFill>
              </a:rPr>
              <a:t>Altdorfer</a:t>
            </a:r>
            <a:r>
              <a:rPr lang="en-US" sz="2800" dirty="0" smtClean="0">
                <a:solidFill>
                  <a:schemeClr val="bg1"/>
                </a:solidFill>
              </a:rPr>
              <a:t>   </a:t>
            </a:r>
          </a:p>
          <a:p>
            <a:r>
              <a:rPr lang="en-US" sz="2800" dirty="0" smtClean="0">
                <a:solidFill>
                  <a:schemeClr val="bg1"/>
                </a:solidFill>
              </a:rPr>
              <a:t>AD 1480-1538</a:t>
            </a:r>
          </a:p>
          <a:p>
            <a:endParaRPr lang="en-US" sz="2800" dirty="0" smtClean="0">
              <a:solidFill>
                <a:schemeClr val="bg1"/>
              </a:solidFill>
            </a:endParaRPr>
          </a:p>
          <a:p>
            <a:r>
              <a:rPr lang="en-US" sz="2800" dirty="0" smtClean="0">
                <a:solidFill>
                  <a:schemeClr val="bg1"/>
                </a:solidFill>
              </a:rPr>
              <a:t>Courtesy of </a:t>
            </a:r>
          </a:p>
          <a:p>
            <a:r>
              <a:rPr lang="en-US" sz="2800" dirty="0" smtClean="0">
                <a:solidFill>
                  <a:schemeClr val="bg1"/>
                </a:solidFill>
              </a:rPr>
              <a:t>Vanderbilt University</a:t>
            </a:r>
            <a:endParaRPr lang="en-US" sz="2800" dirty="0">
              <a:solidFill>
                <a:schemeClr val="bg1"/>
              </a:solidFill>
            </a:endParaRPr>
          </a:p>
        </p:txBody>
      </p:sp>
    </p:spTree>
    <p:extLst>
      <p:ext uri="{BB962C8B-B14F-4D97-AF65-F5344CB8AC3E}">
        <p14:creationId xmlns:p14="http://schemas.microsoft.com/office/powerpoint/2010/main" val="101093458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4031873"/>
          </a:xfrm>
          <a:prstGeom prst="rect">
            <a:avLst/>
          </a:prstGeom>
          <a:noFill/>
        </p:spPr>
        <p:txBody>
          <a:bodyPr wrap="square" rtlCol="0">
            <a:spAutoFit/>
          </a:bodyPr>
          <a:lstStyle/>
          <a:p>
            <a:r>
              <a:rPr lang="en-US" sz="3200" dirty="0" smtClean="0">
                <a:solidFill>
                  <a:schemeClr val="bg1"/>
                </a:solidFill>
              </a:rPr>
              <a:t>Promised Result:  Healing and Freedom</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1 Corinthians 10.13 NIV: “No temptation has overtaken you except what is common to mankind. And God is faithful; he will not let you be tempted beyond what you can bear. But when you are tempted, he will also provide a way out so that you can endure it.”</a:t>
            </a:r>
          </a:p>
        </p:txBody>
      </p:sp>
    </p:spTree>
    <p:extLst>
      <p:ext uri="{BB962C8B-B14F-4D97-AF65-F5344CB8AC3E}">
        <p14:creationId xmlns:p14="http://schemas.microsoft.com/office/powerpoint/2010/main" val="310604474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2554545"/>
          </a:xfrm>
          <a:prstGeom prst="rect">
            <a:avLst/>
          </a:prstGeom>
          <a:noFill/>
        </p:spPr>
        <p:txBody>
          <a:bodyPr wrap="square" rtlCol="0">
            <a:spAutoFit/>
          </a:bodyPr>
          <a:lstStyle/>
          <a:p>
            <a:r>
              <a:rPr lang="en-US" sz="3200" dirty="0" smtClean="0">
                <a:solidFill>
                  <a:schemeClr val="bg1"/>
                </a:solidFill>
              </a:rPr>
              <a:t>Promised Result:  Intimacy with God</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Proverbs 3.32 NET:  “For one who goes astray is an abomination to the LORD, but he reveals his intimate counsel to the upright.” </a:t>
            </a:r>
          </a:p>
        </p:txBody>
      </p:sp>
    </p:spTree>
    <p:extLst>
      <p:ext uri="{BB962C8B-B14F-4D97-AF65-F5344CB8AC3E}">
        <p14:creationId xmlns:p14="http://schemas.microsoft.com/office/powerpoint/2010/main" val="116467487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8771861" cy="6494085"/>
          </a:xfrm>
          <a:prstGeom prst="rect">
            <a:avLst/>
          </a:prstGeom>
          <a:noFill/>
        </p:spPr>
        <p:txBody>
          <a:bodyPr wrap="square" rtlCol="0">
            <a:spAutoFit/>
          </a:bodyPr>
          <a:lstStyle/>
          <a:p>
            <a:r>
              <a:rPr lang="en-US" sz="3200" dirty="0" smtClean="0">
                <a:solidFill>
                  <a:schemeClr val="bg1"/>
                </a:solidFill>
              </a:rPr>
              <a:t>Promised Result:  Intimacy with God</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1 John 1.3-9 </a:t>
            </a:r>
            <a:r>
              <a:rPr lang="en-US" sz="3200" dirty="0" smtClean="0">
                <a:solidFill>
                  <a:schemeClr val="accent6">
                    <a:lumMod val="40000"/>
                    <a:lumOff val="60000"/>
                  </a:schemeClr>
                </a:solidFill>
              </a:rPr>
              <a:t>NET:  </a:t>
            </a:r>
            <a:r>
              <a:rPr lang="en-US" sz="3200" dirty="0">
                <a:solidFill>
                  <a:schemeClr val="accent6">
                    <a:lumMod val="40000"/>
                    <a:lumOff val="60000"/>
                  </a:schemeClr>
                </a:solidFill>
              </a:rPr>
              <a:t>“If we say we have fellowship with him and yet keep on walking in the darkness, we are lying and not practicing the truth. But if we walk in the light as he himself is in the light, we have fellowship with one another and the blood of Jesus his Son cleanses us from all sin.  If we say we do not bear the guilt of sin, we are deceiving ourselves and the truth is not in us.  But if we confess our sins, </a:t>
            </a:r>
            <a:r>
              <a:rPr lang="en-US" sz="3200" dirty="0" smtClean="0">
                <a:solidFill>
                  <a:schemeClr val="accent6">
                    <a:lumMod val="40000"/>
                    <a:lumOff val="60000"/>
                  </a:schemeClr>
                </a:solidFill>
              </a:rPr>
              <a:t>he </a:t>
            </a:r>
            <a:r>
              <a:rPr lang="en-US" sz="3200" dirty="0">
                <a:solidFill>
                  <a:schemeClr val="accent6">
                    <a:lumMod val="40000"/>
                    <a:lumOff val="60000"/>
                  </a:schemeClr>
                </a:solidFill>
              </a:rPr>
              <a:t>is faithful and righteous, forgiving us our </a:t>
            </a:r>
            <a:r>
              <a:rPr lang="en-US" sz="3200" dirty="0" smtClean="0">
                <a:solidFill>
                  <a:schemeClr val="accent6">
                    <a:lumMod val="40000"/>
                    <a:lumOff val="60000"/>
                  </a:schemeClr>
                </a:solidFill>
              </a:rPr>
              <a:t>sins </a:t>
            </a:r>
            <a:r>
              <a:rPr lang="en-US" sz="3200" dirty="0">
                <a:solidFill>
                  <a:schemeClr val="accent6">
                    <a:lumMod val="40000"/>
                    <a:lumOff val="60000"/>
                  </a:schemeClr>
                </a:solidFill>
              </a:rPr>
              <a:t>and cleansing us from all unrighteousness.”</a:t>
            </a:r>
          </a:p>
        </p:txBody>
      </p:sp>
    </p:spTree>
    <p:extLst>
      <p:ext uri="{BB962C8B-B14F-4D97-AF65-F5344CB8AC3E}">
        <p14:creationId xmlns:p14="http://schemas.microsoft.com/office/powerpoint/2010/main" val="350351764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3046988"/>
          </a:xfrm>
          <a:prstGeom prst="rect">
            <a:avLst/>
          </a:prstGeom>
          <a:noFill/>
        </p:spPr>
        <p:txBody>
          <a:bodyPr wrap="square" rtlCol="0">
            <a:spAutoFit/>
          </a:bodyPr>
          <a:lstStyle/>
          <a:p>
            <a:r>
              <a:rPr lang="en-US" sz="3200" dirty="0" smtClean="0">
                <a:solidFill>
                  <a:schemeClr val="bg1"/>
                </a:solidFill>
              </a:rPr>
              <a:t>Promised Result:  Intimacy with God</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John </a:t>
            </a:r>
            <a:r>
              <a:rPr lang="en-US" sz="3200" dirty="0" smtClean="0">
                <a:solidFill>
                  <a:schemeClr val="accent6">
                    <a:lumMod val="40000"/>
                    <a:lumOff val="60000"/>
                  </a:schemeClr>
                </a:solidFill>
              </a:rPr>
              <a:t>14.21 NET:  </a:t>
            </a:r>
            <a:r>
              <a:rPr lang="en-US" sz="3200" dirty="0">
                <a:solidFill>
                  <a:schemeClr val="accent6">
                    <a:lumMod val="40000"/>
                    <a:lumOff val="60000"/>
                  </a:schemeClr>
                </a:solidFill>
              </a:rPr>
              <a:t>“The person who has my commandments and obeys them is the one who loves me. The one who loves me will be loved by my Father, and I will love him and will reveal myself to him.”</a:t>
            </a:r>
          </a:p>
        </p:txBody>
      </p:sp>
    </p:spTree>
    <p:extLst>
      <p:ext uri="{BB962C8B-B14F-4D97-AF65-F5344CB8AC3E}">
        <p14:creationId xmlns:p14="http://schemas.microsoft.com/office/powerpoint/2010/main" val="206244823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584775"/>
          </a:xfrm>
          <a:prstGeom prst="rect">
            <a:avLst/>
          </a:prstGeom>
          <a:noFill/>
        </p:spPr>
        <p:txBody>
          <a:bodyPr wrap="square" rtlCol="0">
            <a:spAutoFit/>
          </a:bodyPr>
          <a:lstStyle/>
          <a:p>
            <a:r>
              <a:rPr lang="en-US" sz="3200" dirty="0" smtClean="0">
                <a:solidFill>
                  <a:schemeClr val="bg1"/>
                </a:solidFill>
              </a:rPr>
              <a:t>Promised Result:  Christ-likeness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6" y="1006357"/>
            <a:ext cx="7317360" cy="4072270"/>
          </a:xfrm>
          <a:prstGeom prst="rect">
            <a:avLst/>
          </a:prstGeom>
          <a:noFill/>
          <a:effectLst>
            <a:softEdge rad="127000"/>
          </a:effectLst>
        </p:spPr>
      </p:pic>
    </p:spTree>
    <p:extLst>
      <p:ext uri="{BB962C8B-B14F-4D97-AF65-F5344CB8AC3E}">
        <p14:creationId xmlns:p14="http://schemas.microsoft.com/office/powerpoint/2010/main" val="297619045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5016758"/>
          </a:xfrm>
          <a:prstGeom prst="rect">
            <a:avLst/>
          </a:prstGeom>
          <a:noFill/>
        </p:spPr>
        <p:txBody>
          <a:bodyPr wrap="square" rtlCol="0">
            <a:spAutoFit/>
          </a:bodyPr>
          <a:lstStyle/>
          <a:p>
            <a:r>
              <a:rPr lang="en-US" sz="3200" dirty="0" smtClean="0">
                <a:solidFill>
                  <a:schemeClr val="bg1"/>
                </a:solidFill>
              </a:rPr>
              <a:t>Promised Result:  Christ-likeness</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Galatians 5.19-21 NET:  “Now the works of the flesh are obvious: sexual immorality, impurity, depravity, idolatry, sorcery, hostilities, strife, jealousy, outbursts of anger, selfish rivalries, dissensions, factions, envying, murder, drunkenness, carousing, and similar things. I am warning you, as I had warned you before: Those who practice such things will not inherit the kingdom of God!”</a:t>
            </a:r>
            <a:endParaRPr lang="en-US" sz="3200" dirty="0" smtClean="0">
              <a:solidFill>
                <a:schemeClr val="accent6">
                  <a:lumMod val="40000"/>
                  <a:lumOff val="60000"/>
                </a:schemeClr>
              </a:solidFill>
            </a:endParaRPr>
          </a:p>
        </p:txBody>
      </p:sp>
    </p:spTree>
    <p:extLst>
      <p:ext uri="{BB962C8B-B14F-4D97-AF65-F5344CB8AC3E}">
        <p14:creationId xmlns:p14="http://schemas.microsoft.com/office/powerpoint/2010/main" val="248815872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2387" t="3189" r="12304" b="12658"/>
          <a:stretch/>
        </p:blipFill>
        <p:spPr>
          <a:xfrm>
            <a:off x="4688958" y="3516718"/>
            <a:ext cx="4455042" cy="3341282"/>
          </a:xfrm>
          <a:prstGeom prst="rect">
            <a:avLst/>
          </a:prstGeom>
        </p:spPr>
      </p:pic>
      <p:sp>
        <p:nvSpPr>
          <p:cNvPr id="6" name="TextBox 5"/>
          <p:cNvSpPr txBox="1"/>
          <p:nvPr/>
        </p:nvSpPr>
        <p:spPr>
          <a:xfrm>
            <a:off x="0" y="0"/>
            <a:ext cx="9144000" cy="5509200"/>
          </a:xfrm>
          <a:prstGeom prst="rect">
            <a:avLst/>
          </a:prstGeom>
          <a:noFill/>
        </p:spPr>
        <p:txBody>
          <a:bodyPr wrap="square" rtlCol="0">
            <a:spAutoFit/>
          </a:bodyPr>
          <a:lstStyle/>
          <a:p>
            <a:r>
              <a:rPr lang="en-US" sz="3200" dirty="0" smtClean="0">
                <a:solidFill>
                  <a:schemeClr val="bg1"/>
                </a:solidFill>
              </a:rPr>
              <a:t>Promised Result:  Christ-likeness</a:t>
            </a:r>
          </a:p>
          <a:p>
            <a:endParaRPr lang="en-US" sz="3200" dirty="0">
              <a:solidFill>
                <a:schemeClr val="accent6">
                  <a:lumMod val="40000"/>
                  <a:lumOff val="60000"/>
                </a:schemeClr>
              </a:solidFill>
            </a:endParaRPr>
          </a:p>
          <a:p>
            <a:r>
              <a:rPr lang="en-US" sz="3200" dirty="0" smtClean="0">
                <a:solidFill>
                  <a:schemeClr val="accent6">
                    <a:lumMod val="40000"/>
                    <a:lumOff val="60000"/>
                  </a:schemeClr>
                </a:solidFill>
              </a:rPr>
              <a:t>Matthew 28.19-20:  Go make disciples, baptizing and teaching them…</a:t>
            </a:r>
          </a:p>
          <a:p>
            <a:endParaRPr lang="en-US" sz="3200" dirty="0">
              <a:solidFill>
                <a:schemeClr val="accent6">
                  <a:lumMod val="40000"/>
                  <a:lumOff val="60000"/>
                </a:schemeClr>
              </a:solidFill>
            </a:endParaRPr>
          </a:p>
          <a:p>
            <a:r>
              <a:rPr lang="en-US" sz="3200" dirty="0">
                <a:solidFill>
                  <a:schemeClr val="accent6">
                    <a:lumMod val="40000"/>
                    <a:lumOff val="60000"/>
                  </a:schemeClr>
                </a:solidFill>
              </a:rPr>
              <a:t>Matthew 22.37-40 </a:t>
            </a:r>
            <a:r>
              <a:rPr lang="en-US" sz="3200" dirty="0" smtClean="0">
                <a:solidFill>
                  <a:schemeClr val="accent6">
                    <a:lumMod val="40000"/>
                    <a:lumOff val="60000"/>
                  </a:schemeClr>
                </a:solidFill>
              </a:rPr>
              <a:t>NET: </a:t>
            </a:r>
            <a:r>
              <a:rPr lang="en-US" sz="3200" dirty="0" smtClean="0">
                <a:solidFill>
                  <a:schemeClr val="accent6">
                    <a:lumMod val="40000"/>
                    <a:lumOff val="60000"/>
                  </a:schemeClr>
                </a:solidFill>
              </a:rPr>
              <a:t>“Love </a:t>
            </a:r>
            <a:r>
              <a:rPr lang="en-US" sz="3200" dirty="0">
                <a:solidFill>
                  <a:schemeClr val="accent6">
                    <a:lumMod val="40000"/>
                    <a:lumOff val="60000"/>
                  </a:schemeClr>
                </a:solidFill>
              </a:rPr>
              <a:t>the Lord your God with all your heart, with all your soul, and with all your mind.  This is the first and greatest commandment. The second is like it:  Love your neighbor as yourself.  All the law and the prophets depend on these two commandments.”</a:t>
            </a:r>
            <a:endParaRPr lang="en-US" sz="3200" dirty="0" smtClean="0">
              <a:solidFill>
                <a:schemeClr val="accent6">
                  <a:lumMod val="40000"/>
                  <a:lumOff val="60000"/>
                </a:schemeClr>
              </a:solidFill>
            </a:endParaRPr>
          </a:p>
        </p:txBody>
      </p:sp>
    </p:spTree>
    <p:extLst>
      <p:ext uri="{BB962C8B-B14F-4D97-AF65-F5344CB8AC3E}">
        <p14:creationId xmlns:p14="http://schemas.microsoft.com/office/powerpoint/2010/main" val="132671315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TotalTime>
  <Words>1395</Words>
  <Application>Microsoft Office PowerPoint</Application>
  <PresentationFormat>On-screen Show (4:3)</PresentationFormat>
  <Paragraphs>78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11</cp:revision>
  <dcterms:created xsi:type="dcterms:W3CDTF">2014-05-27T18:57:02Z</dcterms:created>
  <dcterms:modified xsi:type="dcterms:W3CDTF">2014-05-28T14:52:44Z</dcterms:modified>
</cp:coreProperties>
</file>